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29ad5d2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29ad5d2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29ad5d2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29ad5d2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129ad5d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129ad5d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129ad5d2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129ad5d2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12cd302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12cd302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129ad5d2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129ad5d2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12cd302c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12cd302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129ad5d2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129ad5d2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129ad5d2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129ad5d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3cf845dd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3cf845dd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129ad5d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129ad5d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12cd302c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12cd302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12cd302c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12cd302c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12cd302c2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12cd302c2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129ad5d2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129ad5d2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129ad5d2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129ad5d2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129ad5d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129ad5d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i.org/10.1007/978-3-319-46448-0_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Based </a:t>
            </a:r>
            <a:r>
              <a:rPr lang="en"/>
              <a:t>Robust Fruit Counting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834125"/>
            <a:ext cx="4260300" cy="22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Efe Oğuzkurt 27935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Ulvi Musayev 28629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Ahmet Bahadır Özer 26804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4758900" y="2834125"/>
            <a:ext cx="4260300" cy="22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Supervisor: Erchan Aptoula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10/06/2023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Faster R-CNN / Region-Based CNN (Girshick, 2015)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Takes the entire image and object proposals as input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Processes image by pooling layers, forms a convolutional feature map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Region of interest latest extract feature vectors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Fed into connected layers to output to two branches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Branch 1: Produces softmax probability estimates for K object classes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Branch 2: Produces for real numbers for each object class that encode bounding box positions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Faster R-CNN efficiently detects objects in a wide application range</a:t>
            </a:r>
            <a:endParaRPr/>
          </a:p>
        </p:txBody>
      </p:sp>
      <p:pic>
        <p:nvPicPr>
          <p:cNvPr descr="Figure 1 (Faster RCNN Architecture)" id="157" name="Google Shape;157;p22" title="Figure 1 (Faster RCNN Architecture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625" y="150800"/>
            <a:ext cx="3404301" cy="17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5547450" y="1897800"/>
            <a:ext cx="299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Architecture representation of Faster R-CNN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3751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7650" y="1327175"/>
            <a:ext cx="76887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Annotation manipulation and custom dataloaders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Faster RCNN framework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Resnet50_fpn backbone with custom classification and region proposal layers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Stochastic gradient descent as the optimizer function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Custom training on a pretrained model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Transfer learning from mangoes onto almonds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7650" y="535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Hyperparameters:</a:t>
            </a:r>
            <a:r>
              <a:rPr lang="en"/>
              <a:t> learning rate= 0.001, momentum= 0.9 and weight decay= 0.0005 </a:t>
            </a:r>
            <a:endParaRPr/>
          </a:p>
        </p:txBody>
      </p:sp>
      <p:sp>
        <p:nvSpPr>
          <p:cNvPr id="170" name="Google Shape;170;p24"/>
          <p:cNvSpPr txBox="1"/>
          <p:nvPr>
            <p:ph type="title"/>
          </p:nvPr>
        </p:nvSpPr>
        <p:spPr>
          <a:xfrm>
            <a:off x="3751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941550"/>
            <a:ext cx="57912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1635150" y="4561050"/>
            <a:ext cx="587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Loss starts to increase at around 55 epochs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Cut the training there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75100" y="1305725"/>
            <a:ext cx="3504000" cy="3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only mangoes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training for 50 epochs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Accurate </a:t>
            </a:r>
            <a:r>
              <a:rPr lang="en"/>
              <a:t>model for counting mangoes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Correct classification and region proposals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3751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075" y="585788"/>
            <a:ext cx="396240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4614125" y="4608325"/>
            <a:ext cx="335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Sample output after training on mangoes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150650" y="3661225"/>
            <a:ext cx="36093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Training: The model was initially trained on a dataset of mango images obtained from ACFR, achieving a strong performance in mango detection.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727650" y="535200"/>
            <a:ext cx="76887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More sample outputs using mangoes:</a:t>
            </a:r>
            <a:endParaRPr/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3751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8" y="1265325"/>
            <a:ext cx="2962575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713" y="1265325"/>
            <a:ext cx="2962575" cy="2984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288" y="1265325"/>
            <a:ext cx="2962575" cy="294950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033525" y="4515325"/>
            <a:ext cx="107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Count: 2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6997725" y="4516550"/>
            <a:ext cx="107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Count: 12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4035150" y="4515325"/>
            <a:ext cx="107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Count: 7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751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375100" y="1305725"/>
            <a:ext cx="3504000" cy="33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almonds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training for 50 epochs with the same hyperparameters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Correct classification and bounding box estimation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Accurate model for counting both mangoes and almonds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4614125" y="4608325"/>
            <a:ext cx="335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Sample output after training on almonds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500" y="687600"/>
            <a:ext cx="3761547" cy="37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150650" y="3661225"/>
            <a:ext cx="3609300" cy="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Transfer Learning: Leveraging the pre-trained model, transfer learning techniques were applied to fine-tune it on a separate dataset of almond images, enabling accurate detection of both mangoes and almonds.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751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Discussion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727650" y="535200"/>
            <a:ext cx="76887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More sample outputs using almonds: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1" y="1414749"/>
            <a:ext cx="2794575" cy="28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300" y="1414750"/>
            <a:ext cx="2794575" cy="280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4871" y="1414759"/>
            <a:ext cx="2794575" cy="280824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1033525" y="4515325"/>
            <a:ext cx="107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Count: 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6997725" y="4516550"/>
            <a:ext cx="107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Count: 14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4035150" y="4515325"/>
            <a:ext cx="107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Count: 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Tan, L., Huangfu, T., Wu, L. </a:t>
            </a:r>
            <a:r>
              <a:rPr i="1"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Comparison of RetinaNet, SSD, and YOLO v3 for real-time pill identification. </a:t>
            </a:r>
            <a:r>
              <a:rPr i="1"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BMC Med Inform Decis Mak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21, 324 (2021). https://doi.org/10.1186/s12911-021-01691-8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J. Redmon, S. Divvala, R. Girshick and A. Farhadi, "You Only Look Once: Unified, Real-Time Object Detection," 2016 IEEE Conference on Computer Vision and Pattern Recognition (CVPR), Las Vegas, NV, USA, 2016, pp. 779-788, doi: 10.1109/CVPR.2016.91.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Liu, W. </a:t>
            </a:r>
            <a:r>
              <a:rPr i="1"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 al.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(2016). SSD: Single Shot MultiBox Detector. In: Leibe, B., Matas, J., Sebe, N., Welling, M. (eds) Computer Vision – ECCV 2016. ECCV 2016. Lecture Notes in Computer Science(), vol 9905. Springer, Cham.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https://doi.org/10.1007/978-3-319-46448-0_2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47305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Shaoqing Ren, et al. "Faster R-CNN: Towards Real-Time Object Detection with Region Proposal Networks." In Advances in Neural Information Processing Systems (NIPS), 2015. (Original paper introducing Faster R-CNN)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A. S. Gomez, E. Aptoula, S. Parsons and P. Bosilj, "Deep Regression Versus Detection for Counting in Robotic Phenotyping," in </a:t>
            </a:r>
            <a:r>
              <a:rPr i="1"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IEEE Robotics and Automation Letters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vol. 6, no. 2, pp. 2902-2907, April 2021, doi: 10.1109/LRA.2021.3062586.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Songa, Y., et al. “Automatic Fruit Recognition and Counting from Multiple Images.” </a:t>
            </a:r>
            <a:r>
              <a:rPr i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Sciencedirect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Sciencedirect.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 -a. Kim, J. -Y. Sung and S. -h. Park, "Comparison of Faster-RCNN, YOLO, and SSD for Real-Time Vehicle Type Recognition," 2020 IEEE International Conference on Consumer Electronics - Asia (ICCE-Asia), Seoul, Korea (South), 2020, pp. 2, doi: 10.1109/ICCE-Asia49877.2020.9277040.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Liu, W., Anguelov, D., Erhan, D., Szegedy, C., Reed, S., Fu, C., &amp; Berg, A. C. (2015). SSD: Single Shot MultiBox Detector. ArXiv. https://doi.org/10.1007/978-3-319-46448-0_2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4774225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L. Zhang and D. Zhang, "Robust Visual Knowledge Transfer via Extreme Learning Machine-Based Domain Adaptation," in IEEE Transactions on Image Processing, vol. 25, no. 10, pp. 4959-4973, Oct. 2016, doi: 10.1109/TIP.2016.2598679.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 Oza, V. A. Sindagi, V. V. Sharmini and V. M. Patel, "Unsupervised Domain Adaptation of Object Detectors: A Survey," in IEEE Transactions on Pattern Analysis and Machine Intelligence, doi: 10.1109/TPAMI.2022.3217046.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984500" cy="28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Executive</a:t>
            </a:r>
            <a:r>
              <a:rPr lang="en" sz="2100"/>
              <a:t> </a:t>
            </a:r>
            <a:r>
              <a:rPr lang="en" sz="2100"/>
              <a:t>Summary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Problem Statement/Summary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Objectives/Tasks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lang="en" sz="1900"/>
              <a:t>Related Work </a:t>
            </a:r>
            <a:endParaRPr sz="1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Methodology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Results &amp; Discussion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References 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654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 of object detection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Easy for humans on a smaller scale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Almost impossible to do in an industrial environment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Technology/computers/programming needed to automate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Object detection in programming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Aim to implement object detection in agriculture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Counting the number of fruits in an image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Needs an efficient and accurate algorithm, and data sets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Different methods have been developed for similar purposes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Objective is the find/develop a method most suitable for our type of data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525" y="637025"/>
            <a:ext cx="1661625" cy="16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5566650" y="2377250"/>
            <a:ext cx="29139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Basic representation of object detection in fruit counting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Summary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Accurate and efficient fruit counting: crucial for agricultural applications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Yield estimation, resource management, inventory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Manual counting is labor-intensive and prone to error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AI and computer vision offer </a:t>
            </a:r>
            <a:r>
              <a:rPr lang="en"/>
              <a:t>automation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problem lies in correctly training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Mainly </a:t>
            </a:r>
            <a:r>
              <a:rPr lang="en"/>
              <a:t>addressed</a:t>
            </a:r>
            <a:r>
              <a:rPr lang="en"/>
              <a:t> problem: A pre-trained model designed for mangoes, has </a:t>
            </a:r>
            <a:r>
              <a:rPr lang="en"/>
              <a:t>difficulty</a:t>
            </a:r>
            <a:r>
              <a:rPr lang="en"/>
              <a:t> generalizing to apples, almonds etc.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 3 possess different characteristics.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model leads to inaccurate results for mangoes and almonds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Summary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Proposition: Domain adaptation combined with Faster R-CNN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Domain adaptation closes the gap between source and target domains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enables the model to adapt to different fruits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 challenge: Curating a dataset with diverse fruits, and accurate labeling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Adaptation retains source domain (mangoes) info, and adapts to counting almonds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Summary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Correct automation can revolutionize </a:t>
            </a:r>
            <a:r>
              <a:rPr lang="en" sz="1900"/>
              <a:t>orchard</a:t>
            </a:r>
            <a:r>
              <a:rPr lang="en" sz="1900"/>
              <a:t> fruit counting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Automation would: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</a:t>
            </a:r>
            <a:r>
              <a:rPr lang="en" sz="1700"/>
              <a:t>ave time and resources for farmers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improve</a:t>
            </a:r>
            <a:r>
              <a:rPr lang="en" sz="1700"/>
              <a:t> data quality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Objectives/Tasks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246975" y="760700"/>
            <a:ext cx="264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/>
              <a:t>Finding</a:t>
            </a:r>
            <a:r>
              <a:rPr b="1" lang="en" sz="1500"/>
              <a:t> a suitable dataset:</a:t>
            </a:r>
            <a:endParaRPr b="1" sz="1500"/>
          </a:p>
        </p:txBody>
      </p:sp>
      <p:sp>
        <p:nvSpPr>
          <p:cNvPr id="127" name="Google Shape;127;p19"/>
          <p:cNvSpPr txBox="1"/>
          <p:nvPr/>
        </p:nvSpPr>
        <p:spPr>
          <a:xfrm>
            <a:off x="185225" y="1295900"/>
            <a:ext cx="306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ACFR Orchard Fruit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75" y="2194800"/>
            <a:ext cx="7227299" cy="28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450" y="535200"/>
            <a:ext cx="5039399" cy="16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gure 1 (Faster RCNN Architecture)" id="135" name="Google Shape;135;p20" title="Figure 1 (Faster RCNN Architecture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7350"/>
            <a:ext cx="4181401" cy="2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650" y="3268775"/>
            <a:ext cx="52482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5">
            <a:alphaModFix/>
          </a:blip>
          <a:srcRect b="0" l="0" r="0" t="13103"/>
          <a:stretch/>
        </p:blipFill>
        <p:spPr>
          <a:xfrm>
            <a:off x="3902479" y="767350"/>
            <a:ext cx="5241533" cy="20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442925" y="506750"/>
            <a:ext cx="36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Choosing which framework to work with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900575" y="4665650"/>
            <a:ext cx="12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SSD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5889625" y="2776925"/>
            <a:ext cx="12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YOLO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651775" y="2733950"/>
            <a:ext cx="12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Faster RCNN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493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Objectives/Tasks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Only Look Once / YOLO (Tan L. et al., 2021)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Uses simple convolutional neural networks (CNN)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Finding probabilities for bounding boxes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Full image training to optimize performance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Single Shot Detector / SSD (Liu W. et al., 2016)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specific model designed in this paper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Claims to be faster then older YOLO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Evaluates smaller boxes for efficiency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Predicts shape and confidence values, produces model loss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">
            <a:off x="4927424" y="1318658"/>
            <a:ext cx="3909848" cy="115663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5190650" y="2454500"/>
            <a:ext cx="322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architecture representation of SSD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